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Average"/>
      <p:regular r:id="rId13"/>
    </p:embeddedFont>
    <p:embeddedFont>
      <p:font typeface="Oswald"/>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Average-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swald-bold.fntdata"/><Relationship Id="rId14"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Clr>
                <a:schemeClr val="dk1"/>
              </a:buClr>
              <a:buSzPct val="100000"/>
              <a:buNone/>
              <a:defRPr sz="2100">
                <a:solidFill>
                  <a:schemeClr val="dk1"/>
                </a:solidFill>
              </a:defRPr>
            </a:lvl1pPr>
            <a:lvl2pPr lvl="1" rtl="0" algn="ctr">
              <a:lnSpc>
                <a:spcPct val="100000"/>
              </a:lnSpc>
              <a:spcBef>
                <a:spcPts val="0"/>
              </a:spcBef>
              <a:spcAft>
                <a:spcPts val="0"/>
              </a:spcAft>
              <a:buClr>
                <a:schemeClr val="dk1"/>
              </a:buClr>
              <a:buSzPct val="100000"/>
              <a:buNone/>
              <a:defRPr sz="2100">
                <a:solidFill>
                  <a:schemeClr val="dk1"/>
                </a:solidFill>
              </a:defRPr>
            </a:lvl2pPr>
            <a:lvl3pPr lvl="2" rtl="0" algn="ctr">
              <a:lnSpc>
                <a:spcPct val="100000"/>
              </a:lnSpc>
              <a:spcBef>
                <a:spcPts val="0"/>
              </a:spcBef>
              <a:spcAft>
                <a:spcPts val="0"/>
              </a:spcAft>
              <a:buClr>
                <a:schemeClr val="dk1"/>
              </a:buClr>
              <a:buSzPct val="100000"/>
              <a:buNone/>
              <a:defRPr sz="2100">
                <a:solidFill>
                  <a:schemeClr val="dk1"/>
                </a:solidFill>
              </a:defRPr>
            </a:lvl3pPr>
            <a:lvl4pPr lvl="3" rtl="0" algn="ctr">
              <a:lnSpc>
                <a:spcPct val="100000"/>
              </a:lnSpc>
              <a:spcBef>
                <a:spcPts val="0"/>
              </a:spcBef>
              <a:spcAft>
                <a:spcPts val="0"/>
              </a:spcAft>
              <a:buClr>
                <a:schemeClr val="dk1"/>
              </a:buClr>
              <a:buSzPct val="100000"/>
              <a:buNone/>
              <a:defRPr sz="2100">
                <a:solidFill>
                  <a:schemeClr val="dk1"/>
                </a:solidFill>
              </a:defRPr>
            </a:lvl4pPr>
            <a:lvl5pPr lvl="4" rtl="0" algn="ctr">
              <a:lnSpc>
                <a:spcPct val="100000"/>
              </a:lnSpc>
              <a:spcBef>
                <a:spcPts val="0"/>
              </a:spcBef>
              <a:spcAft>
                <a:spcPts val="0"/>
              </a:spcAft>
              <a:buClr>
                <a:schemeClr val="dk1"/>
              </a:buClr>
              <a:buSzPct val="100000"/>
              <a:buNone/>
              <a:defRPr sz="2100">
                <a:solidFill>
                  <a:schemeClr val="dk1"/>
                </a:solidFill>
              </a:defRPr>
            </a:lvl5pPr>
            <a:lvl6pPr lvl="5" rtl="0" algn="ctr">
              <a:lnSpc>
                <a:spcPct val="100000"/>
              </a:lnSpc>
              <a:spcBef>
                <a:spcPts val="0"/>
              </a:spcBef>
              <a:spcAft>
                <a:spcPts val="0"/>
              </a:spcAft>
              <a:buClr>
                <a:schemeClr val="dk1"/>
              </a:buClr>
              <a:buSzPct val="100000"/>
              <a:buNone/>
              <a:defRPr sz="2100">
                <a:solidFill>
                  <a:schemeClr val="dk1"/>
                </a:solidFill>
              </a:defRPr>
            </a:lvl6pPr>
            <a:lvl7pPr lvl="6" rtl="0" algn="ctr">
              <a:lnSpc>
                <a:spcPct val="100000"/>
              </a:lnSpc>
              <a:spcBef>
                <a:spcPts val="0"/>
              </a:spcBef>
              <a:spcAft>
                <a:spcPts val="0"/>
              </a:spcAft>
              <a:buClr>
                <a:schemeClr val="dk1"/>
              </a:buClr>
              <a:buSzPct val="100000"/>
              <a:buNone/>
              <a:defRPr sz="2100">
                <a:solidFill>
                  <a:schemeClr val="dk1"/>
                </a:solidFill>
              </a:defRPr>
            </a:lvl7pPr>
            <a:lvl8pPr lvl="7" rtl="0" algn="ctr">
              <a:lnSpc>
                <a:spcPct val="100000"/>
              </a:lnSpc>
              <a:spcBef>
                <a:spcPts val="0"/>
              </a:spcBef>
              <a:spcAft>
                <a:spcPts val="0"/>
              </a:spcAft>
              <a:buClr>
                <a:schemeClr val="dk1"/>
              </a:buClr>
              <a:buSzPct val="100000"/>
              <a:buNone/>
              <a:defRPr sz="2100">
                <a:solidFill>
                  <a:schemeClr val="dk1"/>
                </a:solidFill>
              </a:defRPr>
            </a:lvl8pPr>
            <a:lvl9pPr lvl="8" rtl="0"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AA84F"/>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rtl="0">
              <a:spcBef>
                <a:spcPts val="0"/>
              </a:spcBef>
              <a:buClr>
                <a:schemeClr val="dk1"/>
              </a:buClr>
              <a:buSzPct val="100000"/>
              <a:buFont typeface="Oswald"/>
              <a:buNone/>
              <a:defRPr sz="3000">
                <a:solidFill>
                  <a:schemeClr val="dk1"/>
                </a:solidFill>
                <a:latin typeface="Oswald"/>
                <a:ea typeface="Oswald"/>
                <a:cs typeface="Oswald"/>
                <a:sym typeface="Oswald"/>
              </a:defRPr>
            </a:lvl2pPr>
            <a:lvl3pPr lvl="2" rtl="0">
              <a:spcBef>
                <a:spcPts val="0"/>
              </a:spcBef>
              <a:buClr>
                <a:schemeClr val="dk1"/>
              </a:buClr>
              <a:buSzPct val="100000"/>
              <a:buFont typeface="Oswald"/>
              <a:buNone/>
              <a:defRPr sz="3000">
                <a:solidFill>
                  <a:schemeClr val="dk1"/>
                </a:solidFill>
                <a:latin typeface="Oswald"/>
                <a:ea typeface="Oswald"/>
                <a:cs typeface="Oswald"/>
                <a:sym typeface="Oswald"/>
              </a:defRPr>
            </a:lvl3pPr>
            <a:lvl4pPr lvl="3" rtl="0">
              <a:spcBef>
                <a:spcPts val="0"/>
              </a:spcBef>
              <a:buClr>
                <a:schemeClr val="dk1"/>
              </a:buClr>
              <a:buSzPct val="100000"/>
              <a:buFont typeface="Oswald"/>
              <a:buNone/>
              <a:defRPr sz="3000">
                <a:solidFill>
                  <a:schemeClr val="dk1"/>
                </a:solidFill>
                <a:latin typeface="Oswald"/>
                <a:ea typeface="Oswald"/>
                <a:cs typeface="Oswald"/>
                <a:sym typeface="Oswald"/>
              </a:defRPr>
            </a:lvl4pPr>
            <a:lvl5pPr lvl="4" rtl="0">
              <a:spcBef>
                <a:spcPts val="0"/>
              </a:spcBef>
              <a:buClr>
                <a:schemeClr val="dk1"/>
              </a:buClr>
              <a:buSzPct val="100000"/>
              <a:buFont typeface="Oswald"/>
              <a:buNone/>
              <a:defRPr sz="3000">
                <a:solidFill>
                  <a:schemeClr val="dk1"/>
                </a:solidFill>
                <a:latin typeface="Oswald"/>
                <a:ea typeface="Oswald"/>
                <a:cs typeface="Oswald"/>
                <a:sym typeface="Oswald"/>
              </a:defRPr>
            </a:lvl5pPr>
            <a:lvl6pPr lvl="5" rtl="0">
              <a:spcBef>
                <a:spcPts val="0"/>
              </a:spcBef>
              <a:buClr>
                <a:schemeClr val="dk1"/>
              </a:buClr>
              <a:buSzPct val="100000"/>
              <a:buFont typeface="Oswald"/>
              <a:buNone/>
              <a:defRPr sz="3000">
                <a:solidFill>
                  <a:schemeClr val="dk1"/>
                </a:solidFill>
                <a:latin typeface="Oswald"/>
                <a:ea typeface="Oswald"/>
                <a:cs typeface="Oswald"/>
                <a:sym typeface="Oswald"/>
              </a:defRPr>
            </a:lvl6pPr>
            <a:lvl7pPr lvl="6" rtl="0">
              <a:spcBef>
                <a:spcPts val="0"/>
              </a:spcBef>
              <a:buClr>
                <a:schemeClr val="dk1"/>
              </a:buClr>
              <a:buSzPct val="100000"/>
              <a:buFont typeface="Oswald"/>
              <a:buNone/>
              <a:defRPr sz="3000">
                <a:solidFill>
                  <a:schemeClr val="dk1"/>
                </a:solidFill>
                <a:latin typeface="Oswald"/>
                <a:ea typeface="Oswald"/>
                <a:cs typeface="Oswald"/>
                <a:sym typeface="Oswald"/>
              </a:defRPr>
            </a:lvl7pPr>
            <a:lvl8pPr lvl="7" rtl="0">
              <a:spcBef>
                <a:spcPts val="0"/>
              </a:spcBef>
              <a:buClr>
                <a:schemeClr val="dk1"/>
              </a:buClr>
              <a:buSzPct val="100000"/>
              <a:buFont typeface="Oswald"/>
              <a:buNone/>
              <a:defRPr sz="3000">
                <a:solidFill>
                  <a:schemeClr val="dk1"/>
                </a:solidFill>
                <a:latin typeface="Oswald"/>
                <a:ea typeface="Oswald"/>
                <a:cs typeface="Oswald"/>
                <a:sym typeface="Oswald"/>
              </a:defRPr>
            </a:lvl8pPr>
            <a:lvl9pPr lvl="8" rtl="0">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google.com/url?sa=i&amp;rct=j&amp;q=&amp;esrc=s&amp;source=images&amp;cd=&amp;cad=rja&amp;uact=8&amp;ved=0ahUKEwjApLq7w7PTAhVM7BQKHa3WDxAQjRwIBw&amp;url=https%3A%2F%2Fwww.tes.com%2Flessons%2FeSpdxqelrpSqmg%2Fsuper-awsome-climate-and-temperature&amp;psig=AFQjCNGuzFfQu8i0zMDBh2fd7YLLebdlzQ&amp;ust=1492794619395332" TargetMode="External"/><Relationship Id="rId4" Type="http://schemas.openxmlformats.org/officeDocument/2006/relationships/hyperlink" Target="https://www.google.com/url?sa=i&amp;rct=j&amp;q=&amp;esrc=s&amp;source=images&amp;cd=&amp;cad=rja&amp;uact=8&amp;ved=0ahUKEwjuqLyMx7PTAhVDxRQKHfroD3IQjRwIBw&amp;url=https%3A%2F%2Fwww.pinterest.com%2Fpin%2F287948969900325934%2F&amp;psig=AFQjCNFdZKwLJgHtcS2oi-Y4QjBc8ckGpg&amp;ust=149279557226494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671257" y="267675"/>
            <a:ext cx="7801500" cy="1730100"/>
          </a:xfrm>
          <a:prstGeom prst="rect">
            <a:avLst/>
          </a:prstGeom>
        </p:spPr>
        <p:txBody>
          <a:bodyPr anchorCtr="0" anchor="b" bIns="91425" lIns="91425" rIns="91425" tIns="91425">
            <a:noAutofit/>
          </a:bodyPr>
          <a:lstStyle/>
          <a:p>
            <a:pPr lvl="0">
              <a:spcBef>
                <a:spcPts val="0"/>
              </a:spcBef>
              <a:buNone/>
            </a:pPr>
            <a:r>
              <a:rPr lang="en" sz="4000">
                <a:solidFill>
                  <a:srgbClr val="741B47"/>
                </a:solidFill>
              </a:rPr>
              <a:t>The Effects of Temperature on Plant Growth</a:t>
            </a:r>
          </a:p>
        </p:txBody>
      </p:sp>
      <p:sp>
        <p:nvSpPr>
          <p:cNvPr id="60" name="Shape 60"/>
          <p:cNvSpPr txBox="1"/>
          <p:nvPr>
            <p:ph idx="1" type="subTitle"/>
          </p:nvPr>
        </p:nvSpPr>
        <p:spPr>
          <a:xfrm>
            <a:off x="218400" y="1877750"/>
            <a:ext cx="8520600" cy="792600"/>
          </a:xfrm>
          <a:prstGeom prst="rect">
            <a:avLst/>
          </a:prstGeom>
        </p:spPr>
        <p:txBody>
          <a:bodyPr anchorCtr="0" anchor="t" bIns="91425" lIns="91425" rIns="91425" tIns="91425">
            <a:noAutofit/>
          </a:bodyPr>
          <a:lstStyle/>
          <a:p>
            <a:pPr lvl="0">
              <a:spcBef>
                <a:spcPts val="0"/>
              </a:spcBef>
              <a:buNone/>
            </a:pPr>
            <a:r>
              <a:rPr lang="en" sz="1800">
                <a:solidFill>
                  <a:srgbClr val="4C1130"/>
                </a:solidFill>
              </a:rPr>
              <a:t>By: Emmie, Michael, and Michayla</a:t>
            </a:r>
            <a:r>
              <a:rPr lang="en" sz="1800">
                <a:solidFill>
                  <a:srgbClr val="000000"/>
                </a:solidFill>
              </a:rPr>
              <a:t> </a:t>
            </a:r>
          </a:p>
        </p:txBody>
      </p:sp>
      <p:pic>
        <p:nvPicPr>
          <p:cNvPr id="61" name="Shape 61"/>
          <p:cNvPicPr preferRelativeResize="0"/>
          <p:nvPr/>
        </p:nvPicPr>
        <p:blipFill>
          <a:blip r:embed="rId3">
            <a:alphaModFix/>
          </a:blip>
          <a:stretch>
            <a:fillRect/>
          </a:stretch>
        </p:blipFill>
        <p:spPr>
          <a:xfrm>
            <a:off x="2624239" y="2309550"/>
            <a:ext cx="3708925" cy="2781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8761D"/>
        </a:solidFill>
      </p:bgPr>
    </p:bg>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Introduction</a:t>
            </a:r>
          </a:p>
        </p:txBody>
      </p:sp>
      <p:sp>
        <p:nvSpPr>
          <p:cNvPr id="67" name="Shape 67"/>
          <p:cNvSpPr txBox="1"/>
          <p:nvPr>
            <p:ph idx="1" type="body"/>
          </p:nvPr>
        </p:nvSpPr>
        <p:spPr>
          <a:xfrm>
            <a:off x="311700" y="1152475"/>
            <a:ext cx="4260300" cy="3416400"/>
          </a:xfrm>
          <a:prstGeom prst="rect">
            <a:avLst/>
          </a:prstGeom>
        </p:spPr>
        <p:txBody>
          <a:bodyPr anchorCtr="0" anchor="t" bIns="91425" lIns="91425" rIns="91425" tIns="91425">
            <a:noAutofit/>
          </a:bodyPr>
          <a:lstStyle/>
          <a:p>
            <a:pPr lvl="0">
              <a:spcBef>
                <a:spcPts val="0"/>
              </a:spcBef>
              <a:buNone/>
            </a:pPr>
            <a:r>
              <a:rPr lang="en">
                <a:solidFill>
                  <a:srgbClr val="FFFFFF"/>
                </a:solidFill>
              </a:rPr>
              <a:t>For our experiments we decided to study the effects of temperature on plant growth. This is such an interesting topic because climates are changing rapidly, and people need to know the best climates/temperatures to grow in. We hope that we could improve </a:t>
            </a:r>
            <a:r>
              <a:rPr lang="en">
                <a:solidFill>
                  <a:srgbClr val="FFFFFF"/>
                </a:solidFill>
              </a:rPr>
              <a:t>agriculture</a:t>
            </a:r>
            <a:r>
              <a:rPr lang="en">
                <a:solidFill>
                  <a:srgbClr val="FFFFFF"/>
                </a:solidFill>
              </a:rPr>
              <a:t> and </a:t>
            </a:r>
            <a:r>
              <a:rPr lang="en">
                <a:solidFill>
                  <a:srgbClr val="FFFFFF"/>
                </a:solidFill>
              </a:rPr>
              <a:t>farming</a:t>
            </a:r>
            <a:r>
              <a:rPr lang="en">
                <a:solidFill>
                  <a:srgbClr val="FFFFFF"/>
                </a:solidFill>
              </a:rPr>
              <a:t> with our studies.</a:t>
            </a:r>
          </a:p>
        </p:txBody>
      </p:sp>
      <p:pic>
        <p:nvPicPr>
          <p:cNvPr id="68" name="Shape 68"/>
          <p:cNvPicPr preferRelativeResize="0"/>
          <p:nvPr/>
        </p:nvPicPr>
        <p:blipFill rotWithShape="1">
          <a:blip r:embed="rId3">
            <a:alphaModFix/>
          </a:blip>
          <a:srcRect b="5294" l="0" r="0" t="0"/>
          <a:stretch/>
        </p:blipFill>
        <p:spPr>
          <a:xfrm>
            <a:off x="4794350" y="950175"/>
            <a:ext cx="3658375" cy="361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000"/>
                                        <p:tgtEl>
                                          <p:spTgt spid="6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74E13"/>
        </a:solidFill>
      </p:bgPr>
    </p:bg>
    <p:spTree>
      <p:nvGrpSpPr>
        <p:cNvPr id="72" name="Shape 72"/>
        <p:cNvGrpSpPr/>
        <p:nvPr/>
      </p:nvGrpSpPr>
      <p:grpSpPr>
        <a:xfrm>
          <a:off x="0" y="0"/>
          <a:ext cx="0" cy="0"/>
          <a:chOff x="0" y="0"/>
          <a:chExt cx="0" cy="0"/>
        </a:xfrm>
      </p:grpSpPr>
      <p:sp>
        <p:nvSpPr>
          <p:cNvPr id="73" name="Shape 73"/>
          <p:cNvSpPr txBox="1"/>
          <p:nvPr>
            <p:ph type="title"/>
          </p:nvPr>
        </p:nvSpPr>
        <p:spPr>
          <a:xfrm>
            <a:off x="311700" y="195575"/>
            <a:ext cx="8520600" cy="572700"/>
          </a:xfrm>
          <a:prstGeom prst="rect">
            <a:avLst/>
          </a:prstGeom>
        </p:spPr>
        <p:txBody>
          <a:bodyPr anchorCtr="0" anchor="t" bIns="91425" lIns="91425" rIns="91425" tIns="91425">
            <a:noAutofit/>
          </a:bodyPr>
          <a:lstStyle/>
          <a:p>
            <a:pPr lvl="0" algn="ctr">
              <a:spcBef>
                <a:spcPts val="0"/>
              </a:spcBef>
              <a:buNone/>
            </a:pPr>
            <a:r>
              <a:rPr lang="en"/>
              <a:t>Methods</a:t>
            </a:r>
          </a:p>
        </p:txBody>
      </p:sp>
      <p:sp>
        <p:nvSpPr>
          <p:cNvPr id="74" name="Shape 74"/>
          <p:cNvSpPr txBox="1"/>
          <p:nvPr>
            <p:ph idx="1" type="body"/>
          </p:nvPr>
        </p:nvSpPr>
        <p:spPr>
          <a:xfrm>
            <a:off x="216675" y="688975"/>
            <a:ext cx="6690000" cy="4454700"/>
          </a:xfrm>
          <a:prstGeom prst="rect">
            <a:avLst/>
          </a:prstGeom>
        </p:spPr>
        <p:txBody>
          <a:bodyPr anchorCtr="0" anchor="t" bIns="91425" lIns="91425" rIns="91425" tIns="91425">
            <a:noAutofit/>
          </a:bodyPr>
          <a:lstStyle/>
          <a:p>
            <a:pPr indent="-355600" lvl="0" marL="457200" rtl="0">
              <a:spcBef>
                <a:spcPts val="0"/>
              </a:spcBef>
              <a:buClr>
                <a:srgbClr val="FFFFFF"/>
              </a:buClr>
              <a:buSzPct val="100000"/>
            </a:pPr>
            <a:r>
              <a:rPr lang="en" sz="2000">
                <a:solidFill>
                  <a:srgbClr val="FFFFFF"/>
                </a:solidFill>
              </a:rPr>
              <a:t>Grew for 22 days </a:t>
            </a:r>
          </a:p>
          <a:p>
            <a:pPr indent="-355600" lvl="0" marL="457200" rtl="0">
              <a:spcBef>
                <a:spcPts val="0"/>
              </a:spcBef>
              <a:buClr>
                <a:srgbClr val="FFFFFF"/>
              </a:buClr>
              <a:buSzPct val="100000"/>
            </a:pPr>
            <a:r>
              <a:rPr lang="en" sz="2000">
                <a:solidFill>
                  <a:srgbClr val="FFFFFF"/>
                </a:solidFill>
              </a:rPr>
              <a:t>2 radish seeds in each of the 12 cups</a:t>
            </a:r>
          </a:p>
          <a:p>
            <a:pPr indent="-355600" lvl="0" marL="457200" rtl="0">
              <a:spcBef>
                <a:spcPts val="0"/>
              </a:spcBef>
              <a:buClr>
                <a:srgbClr val="FFFFFF"/>
              </a:buClr>
              <a:buSzPct val="100000"/>
            </a:pPr>
            <a:r>
              <a:rPr lang="en" sz="2000">
                <a:solidFill>
                  <a:srgbClr val="FFFFFF"/>
                </a:solidFill>
              </a:rPr>
              <a:t>Divided cups equally into 3 bins Warm, Cold, Controlled</a:t>
            </a:r>
          </a:p>
          <a:p>
            <a:pPr indent="-355600" lvl="0" marL="457200" rtl="0">
              <a:spcBef>
                <a:spcPts val="0"/>
              </a:spcBef>
              <a:buClr>
                <a:srgbClr val="FFFFFF"/>
              </a:buClr>
              <a:buSzPct val="100000"/>
            </a:pPr>
            <a:r>
              <a:rPr lang="en" sz="2000">
                <a:solidFill>
                  <a:srgbClr val="FFFFFF"/>
                </a:solidFill>
              </a:rPr>
              <a:t>Cold bin- ice packs were placed inside to keep the soil cold and it was insulated on the outside</a:t>
            </a:r>
          </a:p>
          <a:p>
            <a:pPr indent="-355600" lvl="0" marL="457200" rtl="0">
              <a:spcBef>
                <a:spcPts val="0"/>
              </a:spcBef>
              <a:buClr>
                <a:srgbClr val="FFFFFF"/>
              </a:buClr>
              <a:buSzPct val="100000"/>
            </a:pPr>
            <a:r>
              <a:rPr lang="en" sz="2000">
                <a:solidFill>
                  <a:srgbClr val="FFFFFF"/>
                </a:solidFill>
              </a:rPr>
              <a:t>Warm bin-  Bright light  placed underneath, the cap was also put on this bin so the bin would work as a greenhouse</a:t>
            </a:r>
          </a:p>
          <a:p>
            <a:pPr indent="-355600" lvl="0" marL="457200" rtl="0">
              <a:spcBef>
                <a:spcPts val="0"/>
              </a:spcBef>
              <a:buClr>
                <a:srgbClr val="FFFFFF"/>
              </a:buClr>
              <a:buSzPct val="100000"/>
            </a:pPr>
            <a:r>
              <a:rPr lang="en" sz="2000">
                <a:solidFill>
                  <a:srgbClr val="FFFFFF"/>
                </a:solidFill>
              </a:rPr>
              <a:t>Watered plants on days they needed water ( radishes always need to stay damp) </a:t>
            </a:r>
          </a:p>
          <a:p>
            <a:pPr indent="-355600" lvl="0" marL="457200" rtl="0">
              <a:spcBef>
                <a:spcPts val="0"/>
              </a:spcBef>
              <a:buClr>
                <a:srgbClr val="FFFFFF"/>
              </a:buClr>
              <a:buSzPct val="100000"/>
            </a:pPr>
            <a:r>
              <a:rPr lang="en" sz="2000">
                <a:solidFill>
                  <a:srgbClr val="FFFFFF"/>
                </a:solidFill>
              </a:rPr>
              <a:t> Height was measured daily </a:t>
            </a:r>
          </a:p>
        </p:txBody>
      </p:sp>
      <p:pic>
        <p:nvPicPr>
          <p:cNvPr id="75" name="Shape 75"/>
          <p:cNvPicPr preferRelativeResize="0"/>
          <p:nvPr/>
        </p:nvPicPr>
        <p:blipFill>
          <a:blip r:embed="rId3">
            <a:alphaModFix/>
          </a:blip>
          <a:stretch>
            <a:fillRect/>
          </a:stretch>
        </p:blipFill>
        <p:spPr>
          <a:xfrm>
            <a:off x="6906525" y="1017721"/>
            <a:ext cx="1925774" cy="2423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2000"/>
                                        <p:tgtEl>
                                          <p:spTgt spid="7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81675" y="724950"/>
            <a:ext cx="8520600" cy="572700"/>
          </a:xfrm>
          <a:prstGeom prst="rect">
            <a:avLst/>
          </a:prstGeom>
        </p:spPr>
        <p:txBody>
          <a:bodyPr anchorCtr="0" anchor="t" bIns="91425" lIns="91425" rIns="91425" tIns="91425">
            <a:noAutofit/>
          </a:bodyPr>
          <a:lstStyle/>
          <a:p>
            <a:pPr lvl="0" algn="ctr">
              <a:spcBef>
                <a:spcPts val="0"/>
              </a:spcBef>
              <a:buNone/>
            </a:pPr>
            <a:r>
              <a:rPr lang="en"/>
              <a:t>Results</a:t>
            </a:r>
          </a:p>
        </p:txBody>
      </p:sp>
      <p:sp>
        <p:nvSpPr>
          <p:cNvPr id="81" name="Shape 81"/>
          <p:cNvSpPr txBox="1"/>
          <p:nvPr>
            <p:ph idx="1" type="body"/>
          </p:nvPr>
        </p:nvSpPr>
        <p:spPr>
          <a:xfrm>
            <a:off x="311700" y="1152475"/>
            <a:ext cx="4283700" cy="3416400"/>
          </a:xfrm>
          <a:prstGeom prst="rect">
            <a:avLst/>
          </a:prstGeom>
        </p:spPr>
        <p:txBody>
          <a:bodyPr anchorCtr="0" anchor="t" bIns="91425" lIns="91425" rIns="91425" tIns="91425">
            <a:noAutofit/>
          </a:bodyPr>
          <a:lstStyle/>
          <a:p>
            <a:pPr lvl="0">
              <a:spcBef>
                <a:spcPts val="0"/>
              </a:spcBef>
              <a:buNone/>
            </a:pPr>
            <a:r>
              <a:t/>
            </a:r>
            <a:endParaRPr sz="2400">
              <a:solidFill>
                <a:srgbClr val="000000"/>
              </a:solidFill>
            </a:endParaRPr>
          </a:p>
          <a:p>
            <a:pPr indent="-381000" lvl="0" marL="457200" rtl="0">
              <a:spcBef>
                <a:spcPts val="0"/>
              </a:spcBef>
              <a:buClr>
                <a:srgbClr val="FFFFFF"/>
              </a:buClr>
              <a:buSzPct val="100000"/>
            </a:pPr>
            <a:r>
              <a:rPr lang="en" sz="2400">
                <a:solidFill>
                  <a:srgbClr val="FFFFFF"/>
                </a:solidFill>
              </a:rPr>
              <a:t>Cold bin- grew slowly and healthy. </a:t>
            </a:r>
          </a:p>
          <a:p>
            <a:pPr indent="-381000" lvl="0" marL="457200" rtl="0">
              <a:spcBef>
                <a:spcPts val="0"/>
              </a:spcBef>
              <a:buClr>
                <a:srgbClr val="FFFFFF"/>
              </a:buClr>
              <a:buSzPct val="100000"/>
            </a:pPr>
            <a:r>
              <a:rPr lang="en" sz="2400">
                <a:solidFill>
                  <a:srgbClr val="FFFFFF"/>
                </a:solidFill>
              </a:rPr>
              <a:t>Warm bin- grew tallest, </a:t>
            </a:r>
            <a:r>
              <a:rPr lang="en" sz="2400">
                <a:solidFill>
                  <a:srgbClr val="FFFFFF"/>
                </a:solidFill>
              </a:rPr>
              <a:t>fastest</a:t>
            </a:r>
            <a:r>
              <a:rPr lang="en" sz="2400">
                <a:solidFill>
                  <a:srgbClr val="FFFFFF"/>
                </a:solidFill>
              </a:rPr>
              <a:t>, and healthy.</a:t>
            </a:r>
          </a:p>
          <a:p>
            <a:pPr indent="-381000" lvl="0" marL="457200">
              <a:spcBef>
                <a:spcPts val="0"/>
              </a:spcBef>
              <a:buClr>
                <a:srgbClr val="FFFFFF"/>
              </a:buClr>
              <a:buSzPct val="100000"/>
            </a:pPr>
            <a:r>
              <a:rPr lang="en" sz="2400">
                <a:solidFill>
                  <a:srgbClr val="FFFFFF"/>
                </a:solidFill>
              </a:rPr>
              <a:t>Controlled bin- grew fast, but most plants in this bin died.</a:t>
            </a:r>
          </a:p>
          <a:p>
            <a:pPr lvl="0">
              <a:spcBef>
                <a:spcPts val="0"/>
              </a:spcBef>
              <a:buNone/>
            </a:pPr>
            <a:r>
              <a:t/>
            </a:r>
            <a:endParaRPr/>
          </a:p>
        </p:txBody>
      </p:sp>
      <p:pic>
        <p:nvPicPr>
          <p:cNvPr id="82" name="Shape 82"/>
          <p:cNvPicPr preferRelativeResize="0"/>
          <p:nvPr/>
        </p:nvPicPr>
        <p:blipFill>
          <a:blip r:embed="rId3">
            <a:alphaModFix/>
          </a:blip>
          <a:stretch>
            <a:fillRect/>
          </a:stretch>
        </p:blipFill>
        <p:spPr>
          <a:xfrm>
            <a:off x="5135267" y="1297649"/>
            <a:ext cx="3820707" cy="286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000"/>
                                        <p:tgtEl>
                                          <p:spTgt spid="8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8761D"/>
        </a:solidFill>
      </p:bgPr>
    </p:bg>
    <p:spTree>
      <p:nvGrpSpPr>
        <p:cNvPr id="86" name="Shape 86"/>
        <p:cNvGrpSpPr/>
        <p:nvPr/>
      </p:nvGrpSpPr>
      <p:grpSpPr>
        <a:xfrm>
          <a:off x="0" y="0"/>
          <a:ext cx="0" cy="0"/>
          <a:chOff x="0" y="0"/>
          <a:chExt cx="0" cy="0"/>
        </a:xfrm>
      </p:grpSpPr>
      <p:sp>
        <p:nvSpPr>
          <p:cNvPr id="87" name="Shape 87"/>
          <p:cNvSpPr txBox="1"/>
          <p:nvPr>
            <p:ph type="title"/>
          </p:nvPr>
        </p:nvSpPr>
        <p:spPr>
          <a:xfrm>
            <a:off x="230050" y="410025"/>
            <a:ext cx="8520600" cy="572700"/>
          </a:xfrm>
          <a:prstGeom prst="rect">
            <a:avLst/>
          </a:prstGeom>
        </p:spPr>
        <p:txBody>
          <a:bodyPr anchorCtr="0" anchor="t" bIns="91425" lIns="91425" rIns="91425" tIns="91425">
            <a:noAutofit/>
          </a:bodyPr>
          <a:lstStyle/>
          <a:p>
            <a:pPr lvl="0" algn="ctr">
              <a:spcBef>
                <a:spcPts val="0"/>
              </a:spcBef>
              <a:buNone/>
            </a:pPr>
            <a:r>
              <a:rPr lang="en"/>
              <a:t>Reasoning For Outcome of Our Experiment</a:t>
            </a:r>
            <a:r>
              <a:rPr lang="en"/>
              <a:t> </a:t>
            </a:r>
          </a:p>
          <a:p>
            <a:pPr lvl="0" rtl="0">
              <a:spcBef>
                <a:spcPts val="0"/>
              </a:spcBef>
              <a:buNone/>
            </a:pPr>
            <a:r>
              <a:t/>
            </a:r>
            <a:endParaRPr/>
          </a:p>
        </p:txBody>
      </p:sp>
      <p:sp>
        <p:nvSpPr>
          <p:cNvPr id="88" name="Shape 88"/>
          <p:cNvSpPr txBox="1"/>
          <p:nvPr>
            <p:ph idx="1" type="body"/>
          </p:nvPr>
        </p:nvSpPr>
        <p:spPr>
          <a:xfrm>
            <a:off x="311700" y="1152475"/>
            <a:ext cx="4295400"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Cold Bin- the soil was to cold which slowed which could have caused slower plant functions resulting in fewer leaves, and less height. </a:t>
            </a:r>
          </a:p>
          <a:p>
            <a:pPr indent="-228600" lvl="0" marL="457200" rtl="0">
              <a:spcBef>
                <a:spcPts val="0"/>
              </a:spcBef>
              <a:buClr>
                <a:srgbClr val="FFFFFF"/>
              </a:buClr>
            </a:pPr>
            <a:r>
              <a:rPr lang="en">
                <a:solidFill>
                  <a:srgbClr val="FFFFFF"/>
                </a:solidFill>
              </a:rPr>
              <a:t>Warm Bin- moisture in the warm bin kept soil at perfect dampness, allowing the plants to grow super tall with many leaves. </a:t>
            </a:r>
          </a:p>
          <a:p>
            <a:pPr indent="-228600" lvl="0" marL="457200">
              <a:spcBef>
                <a:spcPts val="0"/>
              </a:spcBef>
              <a:buClr>
                <a:srgbClr val="FFFFFF"/>
              </a:buClr>
            </a:pPr>
            <a:r>
              <a:rPr lang="en">
                <a:solidFill>
                  <a:srgbClr val="FFFFFF"/>
                </a:solidFill>
              </a:rPr>
              <a:t>Controlled bin possibly did not get enough sunlight resulting in plant deaths.</a:t>
            </a:r>
          </a:p>
        </p:txBody>
      </p:sp>
      <p:pic>
        <p:nvPicPr>
          <p:cNvPr descr="IMG_0065 (1).JPG" id="89" name="Shape 89"/>
          <p:cNvPicPr preferRelativeResize="0"/>
          <p:nvPr/>
        </p:nvPicPr>
        <p:blipFill>
          <a:blip r:embed="rId3">
            <a:alphaModFix/>
          </a:blip>
          <a:stretch>
            <a:fillRect/>
          </a:stretch>
        </p:blipFill>
        <p:spPr>
          <a:xfrm>
            <a:off x="6832502" y="1228875"/>
            <a:ext cx="1582149" cy="2109552"/>
          </a:xfrm>
          <a:prstGeom prst="rect">
            <a:avLst/>
          </a:prstGeom>
          <a:noFill/>
          <a:ln>
            <a:noFill/>
          </a:ln>
        </p:spPr>
      </p:pic>
      <p:pic>
        <p:nvPicPr>
          <p:cNvPr descr="IMG_0062.JPG" id="90" name="Shape 90"/>
          <p:cNvPicPr preferRelativeResize="0"/>
          <p:nvPr/>
        </p:nvPicPr>
        <p:blipFill>
          <a:blip r:embed="rId4">
            <a:alphaModFix/>
          </a:blip>
          <a:stretch>
            <a:fillRect/>
          </a:stretch>
        </p:blipFill>
        <p:spPr>
          <a:xfrm>
            <a:off x="5208949" y="1199275"/>
            <a:ext cx="1582149" cy="2109532"/>
          </a:xfrm>
          <a:prstGeom prst="rect">
            <a:avLst/>
          </a:prstGeom>
          <a:noFill/>
          <a:ln>
            <a:noFill/>
          </a:ln>
        </p:spPr>
      </p:pic>
      <p:pic>
        <p:nvPicPr>
          <p:cNvPr descr="IMG_0063.JPG" id="91" name="Shape 91"/>
          <p:cNvPicPr preferRelativeResize="0"/>
          <p:nvPr/>
        </p:nvPicPr>
        <p:blipFill>
          <a:blip r:embed="rId5">
            <a:alphaModFix/>
          </a:blip>
          <a:stretch>
            <a:fillRect/>
          </a:stretch>
        </p:blipFill>
        <p:spPr>
          <a:xfrm>
            <a:off x="6626354" y="3366550"/>
            <a:ext cx="1326349" cy="1768425"/>
          </a:xfrm>
          <a:prstGeom prst="rect">
            <a:avLst/>
          </a:prstGeom>
          <a:noFill/>
          <a:ln>
            <a:noFill/>
          </a:ln>
        </p:spPr>
      </p:pic>
      <p:sp>
        <p:nvSpPr>
          <p:cNvPr id="92" name="Shape 92"/>
          <p:cNvSpPr txBox="1"/>
          <p:nvPr/>
        </p:nvSpPr>
        <p:spPr>
          <a:xfrm>
            <a:off x="5594575" y="4623300"/>
            <a:ext cx="810900" cy="292200"/>
          </a:xfrm>
          <a:prstGeom prst="rect">
            <a:avLst/>
          </a:prstGeom>
          <a:noFill/>
          <a:ln>
            <a:noFill/>
          </a:ln>
        </p:spPr>
        <p:txBody>
          <a:bodyPr anchorCtr="0" anchor="t" bIns="91425" lIns="91425" rIns="91425" tIns="91425">
            <a:noAutofit/>
          </a:bodyPr>
          <a:lstStyle/>
          <a:p>
            <a:pPr lvl="0">
              <a:spcBef>
                <a:spcPts val="0"/>
              </a:spcBef>
              <a:buNone/>
            </a:pPr>
            <a:r>
              <a:rPr lang="en"/>
              <a:t> </a:t>
            </a:r>
            <a:r>
              <a:rPr lang="en" sz="1800" u="sng">
                <a:solidFill>
                  <a:srgbClr val="FFFFFF"/>
                </a:solidFill>
              </a:rPr>
              <a:t>Cold</a:t>
            </a:r>
          </a:p>
        </p:txBody>
      </p:sp>
      <p:sp>
        <p:nvSpPr>
          <p:cNvPr id="93" name="Shape 93"/>
          <p:cNvSpPr txBox="1"/>
          <p:nvPr/>
        </p:nvSpPr>
        <p:spPr>
          <a:xfrm>
            <a:off x="5208950" y="3750650"/>
            <a:ext cx="1147500" cy="292200"/>
          </a:xfrm>
          <a:prstGeom prst="rect">
            <a:avLst/>
          </a:prstGeom>
          <a:noFill/>
          <a:ln>
            <a:noFill/>
          </a:ln>
        </p:spPr>
        <p:txBody>
          <a:bodyPr anchorCtr="0" anchor="t" bIns="91425" lIns="91425" rIns="91425" tIns="91425">
            <a:noAutofit/>
          </a:bodyPr>
          <a:lstStyle/>
          <a:p>
            <a:pPr lvl="0">
              <a:spcBef>
                <a:spcPts val="0"/>
              </a:spcBef>
              <a:buNone/>
            </a:pPr>
            <a:r>
              <a:rPr lang="en" sz="1800" u="sng">
                <a:solidFill>
                  <a:srgbClr val="FFFFFF"/>
                </a:solidFill>
              </a:rPr>
              <a:t>Control</a:t>
            </a:r>
          </a:p>
        </p:txBody>
      </p:sp>
      <p:sp>
        <p:nvSpPr>
          <p:cNvPr id="94" name="Shape 94"/>
          <p:cNvSpPr txBox="1"/>
          <p:nvPr/>
        </p:nvSpPr>
        <p:spPr>
          <a:xfrm>
            <a:off x="7715925" y="637150"/>
            <a:ext cx="1074600" cy="292200"/>
          </a:xfrm>
          <a:prstGeom prst="rect">
            <a:avLst/>
          </a:prstGeom>
          <a:noFill/>
          <a:ln>
            <a:noFill/>
          </a:ln>
        </p:spPr>
        <p:txBody>
          <a:bodyPr anchorCtr="0" anchor="t" bIns="91425" lIns="91425" rIns="91425" tIns="91425">
            <a:noAutofit/>
          </a:bodyPr>
          <a:lstStyle/>
          <a:p>
            <a:pPr lvl="0">
              <a:spcBef>
                <a:spcPts val="0"/>
              </a:spcBef>
              <a:buNone/>
            </a:pPr>
            <a:r>
              <a:rPr lang="en" sz="1800" u="sng">
                <a:solidFill>
                  <a:srgbClr val="FFFFFF"/>
                </a:solidFill>
              </a:rPr>
              <a:t>Warm</a:t>
            </a:r>
          </a:p>
        </p:txBody>
      </p:sp>
      <p:sp>
        <p:nvSpPr>
          <p:cNvPr id="95" name="Shape 95"/>
          <p:cNvSpPr/>
          <p:nvPr/>
        </p:nvSpPr>
        <p:spPr>
          <a:xfrm>
            <a:off x="5626250" y="3525350"/>
            <a:ext cx="312900" cy="225300"/>
          </a:xfrm>
          <a:prstGeom prst="up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6" name="Shape 96"/>
          <p:cNvSpPr/>
          <p:nvPr/>
        </p:nvSpPr>
        <p:spPr>
          <a:xfrm>
            <a:off x="6281875" y="4718350"/>
            <a:ext cx="195300" cy="292200"/>
          </a:xfrm>
          <a:prstGeom prst="rightArrow">
            <a:avLst>
              <a:gd fmla="val 50000" name="adj1"/>
              <a:gd fmla="val 46684"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7" name="Shape 97"/>
          <p:cNvSpPr/>
          <p:nvPr/>
        </p:nvSpPr>
        <p:spPr>
          <a:xfrm>
            <a:off x="7870525" y="1010850"/>
            <a:ext cx="261000" cy="189900"/>
          </a:xfrm>
          <a:prstGeom prst="downArrow">
            <a:avLst>
              <a:gd fmla="val 50000" name="adj1"/>
              <a:gd fmla="val 45063"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74E13"/>
        </a:solidFill>
      </p:bgPr>
    </p:bg>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1146600"/>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lang="en" sz="2400">
                <a:latin typeface="Average"/>
                <a:ea typeface="Average"/>
                <a:cs typeface="Average"/>
                <a:sym typeface="Average"/>
              </a:rPr>
              <a:t>Hypothesis: Cold temperature will slow down growth; warm temperature will wilt plants, and the Controlled temperature will grow the plants steadily.</a:t>
            </a:r>
          </a:p>
        </p:txBody>
      </p:sp>
      <p:sp>
        <p:nvSpPr>
          <p:cNvPr id="103" name="Shape 103"/>
          <p:cNvSpPr txBox="1"/>
          <p:nvPr>
            <p:ph idx="1" type="body"/>
          </p:nvPr>
        </p:nvSpPr>
        <p:spPr>
          <a:xfrm>
            <a:off x="489900" y="1904450"/>
            <a:ext cx="4261500" cy="3195300"/>
          </a:xfrm>
          <a:prstGeom prst="rect">
            <a:avLst/>
          </a:prstGeom>
        </p:spPr>
        <p:txBody>
          <a:bodyPr anchorCtr="0" anchor="t" bIns="91425" lIns="91425" rIns="91425" tIns="91425">
            <a:noAutofit/>
          </a:bodyPr>
          <a:lstStyle/>
          <a:p>
            <a:pPr lvl="0" rtl="0">
              <a:spcBef>
                <a:spcPts val="0"/>
              </a:spcBef>
              <a:buNone/>
            </a:pPr>
            <a:r>
              <a:rPr lang="en" sz="2400">
                <a:solidFill>
                  <a:srgbClr val="FFFFFF"/>
                </a:solidFill>
              </a:rPr>
              <a:t>Partially supported: </a:t>
            </a:r>
          </a:p>
          <a:p>
            <a:pPr lvl="0" rtl="0">
              <a:spcBef>
                <a:spcPts val="0"/>
              </a:spcBef>
              <a:buNone/>
            </a:pPr>
            <a:r>
              <a:rPr lang="en" sz="2400">
                <a:solidFill>
                  <a:srgbClr val="FFFFFF"/>
                </a:solidFill>
              </a:rPr>
              <a:t>The cold temperature slowed down growth. </a:t>
            </a:r>
          </a:p>
          <a:p>
            <a:pPr lvl="0" rtl="0">
              <a:spcBef>
                <a:spcPts val="0"/>
              </a:spcBef>
              <a:buNone/>
            </a:pPr>
            <a:r>
              <a:rPr lang="en" sz="2400">
                <a:solidFill>
                  <a:srgbClr val="FFFFFF"/>
                </a:solidFill>
              </a:rPr>
              <a:t>Warm temperature kept plants healthy </a:t>
            </a:r>
          </a:p>
          <a:p>
            <a:pPr lvl="0">
              <a:spcBef>
                <a:spcPts val="0"/>
              </a:spcBef>
              <a:buNone/>
            </a:pPr>
            <a:r>
              <a:rPr lang="en" sz="2400">
                <a:solidFill>
                  <a:srgbClr val="FFFFFF"/>
                </a:solidFill>
              </a:rPr>
              <a:t>Controlled plants wilted </a:t>
            </a:r>
          </a:p>
        </p:txBody>
      </p:sp>
      <p:pic>
        <p:nvPicPr>
          <p:cNvPr descr="IMG_0065 (1).JPG" id="104" name="Shape 104"/>
          <p:cNvPicPr preferRelativeResize="0"/>
          <p:nvPr/>
        </p:nvPicPr>
        <p:blipFill>
          <a:blip r:embed="rId3">
            <a:alphaModFix/>
          </a:blip>
          <a:stretch>
            <a:fillRect/>
          </a:stretch>
        </p:blipFill>
        <p:spPr>
          <a:xfrm>
            <a:off x="5155289" y="2021925"/>
            <a:ext cx="1582149" cy="2109552"/>
          </a:xfrm>
          <a:prstGeom prst="rect">
            <a:avLst/>
          </a:prstGeom>
          <a:noFill/>
          <a:ln>
            <a:noFill/>
          </a:ln>
        </p:spPr>
      </p:pic>
      <p:pic>
        <p:nvPicPr>
          <p:cNvPr descr="IMG_0063.JPG" id="105" name="Shape 105"/>
          <p:cNvPicPr preferRelativeResize="0"/>
          <p:nvPr/>
        </p:nvPicPr>
        <p:blipFill>
          <a:blip r:embed="rId4">
            <a:alphaModFix/>
          </a:blip>
          <a:stretch>
            <a:fillRect/>
          </a:stretch>
        </p:blipFill>
        <p:spPr>
          <a:xfrm>
            <a:off x="7046299" y="2048525"/>
            <a:ext cx="1542277" cy="2056330"/>
          </a:xfrm>
          <a:prstGeom prst="rect">
            <a:avLst/>
          </a:prstGeom>
          <a:noFill/>
          <a:ln>
            <a:noFill/>
          </a:ln>
        </p:spPr>
      </p:pic>
      <p:sp>
        <p:nvSpPr>
          <p:cNvPr id="106" name="Shape 106"/>
          <p:cNvSpPr txBox="1"/>
          <p:nvPr/>
        </p:nvSpPr>
        <p:spPr>
          <a:xfrm>
            <a:off x="5155300" y="4131475"/>
            <a:ext cx="3433200" cy="857700"/>
          </a:xfrm>
          <a:prstGeom prst="rect">
            <a:avLst/>
          </a:prstGeom>
          <a:noFill/>
          <a:ln>
            <a:noFill/>
          </a:ln>
        </p:spPr>
        <p:txBody>
          <a:bodyPr anchorCtr="0" anchor="t" bIns="91425" lIns="91425" rIns="91425" tIns="91425">
            <a:noAutofit/>
          </a:bodyPr>
          <a:lstStyle/>
          <a:p>
            <a:pPr lvl="0">
              <a:spcBef>
                <a:spcPts val="0"/>
              </a:spcBef>
              <a:buNone/>
            </a:pPr>
            <a:r>
              <a:rPr lang="en" sz="1800">
                <a:solidFill>
                  <a:srgbClr val="FFFFFF"/>
                </a:solidFill>
              </a:rPr>
              <a:t>Warm 			Cold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ppt_w</p:attrName>
                                        </p:attrNameLst>
                                      </p:cBhvr>
                                      <p:tavLst>
                                        <p:tav fmla="" tm="0">
                                          <p:val>
                                            <p:strVal val="0"/>
                                          </p:val>
                                        </p:tav>
                                        <p:tav fmla="" tm="100000">
                                          <p:val>
                                            <p:strVal val="#ppt_w"/>
                                          </p:val>
                                        </p:tav>
                                      </p:tavLst>
                                    </p:anim>
                                    <p:anim calcmode="lin" valueType="num">
                                      <p:cBhvr additive="base">
                                        <p:cTn dur="1000"/>
                                        <p:tgtEl>
                                          <p:spTgt spid="10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ppt_w</p:attrName>
                                        </p:attrNameLst>
                                      </p:cBhvr>
                                      <p:tavLst>
                                        <p:tav fmla="" tm="0">
                                          <p:val>
                                            <p:strVal val="0"/>
                                          </p:val>
                                        </p:tav>
                                        <p:tav fmla="" tm="100000">
                                          <p:val>
                                            <p:strVal val="#ppt_w"/>
                                          </p:val>
                                        </p:tav>
                                      </p:tavLst>
                                    </p:anim>
                                    <p:anim calcmode="lin" valueType="num">
                                      <p:cBhvr additive="base">
                                        <p:cTn dur="1000"/>
                                        <p:tgtEl>
                                          <p:spTgt spid="1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Graph of Daily Growth</a:t>
            </a:r>
          </a:p>
        </p:txBody>
      </p:sp>
      <p:sp>
        <p:nvSpPr>
          <p:cNvPr id="112" name="Shape 112"/>
          <p:cNvSpPr txBox="1"/>
          <p:nvPr>
            <p:ph idx="1" type="body"/>
          </p:nvPr>
        </p:nvSpPr>
        <p:spPr>
          <a:xfrm>
            <a:off x="311700" y="1152475"/>
            <a:ext cx="3630000" cy="3416400"/>
          </a:xfrm>
          <a:prstGeom prst="rect">
            <a:avLst/>
          </a:prstGeom>
        </p:spPr>
        <p:txBody>
          <a:bodyPr anchorCtr="0" anchor="t" bIns="91425" lIns="91425" rIns="91425" tIns="91425">
            <a:noAutofit/>
          </a:bodyPr>
          <a:lstStyle/>
          <a:p>
            <a:pPr lvl="0">
              <a:spcBef>
                <a:spcPts val="0"/>
              </a:spcBef>
              <a:buNone/>
            </a:pPr>
            <a:r>
              <a:rPr lang="en" sz="2400">
                <a:solidFill>
                  <a:srgbClr val="FFFFFF"/>
                </a:solidFill>
              </a:rPr>
              <a:t>This graph describes the effects of temperature on our plants average growth per day. As you can see the warm bin plants ended up the tallest followed by the controlled plants and finally the cold plants. </a:t>
            </a:r>
          </a:p>
        </p:txBody>
      </p:sp>
      <p:pic>
        <p:nvPicPr>
          <p:cNvPr descr="image.png" id="113" name="Shape 113"/>
          <p:cNvPicPr preferRelativeResize="0"/>
          <p:nvPr/>
        </p:nvPicPr>
        <p:blipFill>
          <a:blip r:embed="rId3">
            <a:alphaModFix/>
          </a:blip>
          <a:stretch>
            <a:fillRect/>
          </a:stretch>
        </p:blipFill>
        <p:spPr>
          <a:xfrm>
            <a:off x="3941781" y="1152474"/>
            <a:ext cx="4890517" cy="341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8761D"/>
        </a:solidFill>
      </p:bgPr>
    </p:bg>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Work Cited</a:t>
            </a:r>
          </a:p>
        </p:txBody>
      </p:sp>
      <p:sp>
        <p:nvSpPr>
          <p:cNvPr id="119" name="Shape 119"/>
          <p:cNvSpPr txBox="1"/>
          <p:nvPr>
            <p:ph idx="1" type="body"/>
          </p:nvPr>
        </p:nvSpPr>
        <p:spPr>
          <a:xfrm>
            <a:off x="311700" y="1121175"/>
            <a:ext cx="8520600" cy="3416400"/>
          </a:xfrm>
          <a:prstGeom prst="rect">
            <a:avLst/>
          </a:prstGeom>
        </p:spPr>
        <p:txBody>
          <a:bodyPr anchorCtr="0" anchor="t" bIns="91425" lIns="91425" rIns="91425" tIns="91425">
            <a:noAutofit/>
          </a:bodyPr>
          <a:lstStyle/>
          <a:p>
            <a:pPr lvl="0">
              <a:spcBef>
                <a:spcPts val="0"/>
              </a:spcBef>
              <a:buNone/>
            </a:pPr>
            <a:r>
              <a:rPr lang="en"/>
              <a:t> </a:t>
            </a:r>
            <a:r>
              <a:rPr lang="en">
                <a:solidFill>
                  <a:srgbClr val="000000"/>
                </a:solidFill>
              </a:rPr>
              <a:t>I</a:t>
            </a:r>
            <a:r>
              <a:rPr lang="en" sz="1600">
                <a:solidFill>
                  <a:srgbClr val="000000"/>
                </a:solidFill>
              </a:rPr>
              <a:t>mageSlide1</a:t>
            </a:r>
            <a:r>
              <a:rPr lang="en" sz="1000" u="sng">
                <a:solidFill>
                  <a:srgbClr val="FFFFFF"/>
                </a:solidFill>
                <a:hlinkClick r:id="rId3"/>
              </a:rPr>
              <a:t>https://www.google.com/url?sa=i&amp;rct=j&amp;q=&amp;esrc=s&amp;source=images&amp;cd=&amp;cad=rja&amp;uact=8&amp;ved=0ahUKEwjApLq7w7PTAhVM7BQKHa3WDxAQjRwIBw&amp;url=https%3A%2F%2Fwww.tes.com%2Flessons%2FeSpdxqelrpSqmg%2Fsuper-awsome-climate-and-temperature&amp;psig=AFQjCNGuzFfQu8i0zMDBh2fd7YLLebdlzQ&amp;ust=1492794619395332</a:t>
            </a:r>
            <a:r>
              <a:rPr lang="en" sz="1000">
                <a:solidFill>
                  <a:srgbClr val="FFFFFF"/>
                </a:solidFill>
              </a:rPr>
              <a:t> </a:t>
            </a:r>
          </a:p>
          <a:p>
            <a:pPr lvl="0">
              <a:spcBef>
                <a:spcPts val="0"/>
              </a:spcBef>
              <a:buNone/>
            </a:pPr>
            <a:r>
              <a:rPr lang="en" sz="1600">
                <a:solidFill>
                  <a:srgbClr val="000000"/>
                </a:solidFill>
              </a:rPr>
              <a:t>ImageSlide2</a:t>
            </a:r>
            <a:r>
              <a:rPr lang="en" sz="1000" u="sng">
                <a:solidFill>
                  <a:srgbClr val="FFFFFF"/>
                </a:solidFill>
                <a:hlinkClick r:id="rId4"/>
              </a:rPr>
              <a:t>https://www.google.com/url?sa=i&amp;rct=j&amp;q=&amp;esrc=s&amp;source=images&amp;cd=&amp;cad=rja&amp;uact=8&amp;ved=0ahUKEwjuqLyMx7PTAhVDxRQKHfroD3IQjRwIBw&amp;url=https%3A%2F%2Fwww.pinterest.com%2Fpin%2F287948969900325934%2F&amp;psig=AFQjCNFdZKwLJgHtcS2oi-Y4QjBc8ckGpg&amp;ust=1492795572264941</a:t>
            </a:r>
            <a:r>
              <a:rPr lang="en" sz="1000">
                <a:solidFill>
                  <a:srgbClr val="FFFFFF"/>
                </a:solidFill>
              </a:rPr>
              <a:t> </a:t>
            </a:r>
          </a:p>
          <a:p>
            <a:pPr lvl="0">
              <a:spcBef>
                <a:spcPts val="0"/>
              </a:spcBef>
              <a:buNone/>
            </a:pPr>
            <a:r>
              <a:rPr lang="en" sz="1600">
                <a:solidFill>
                  <a:srgbClr val="000000"/>
                </a:solidFill>
              </a:rPr>
              <a:t>ImageSlide4</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